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1" r:id="rId6"/>
    <p:sldId id="273" r:id="rId7"/>
    <p:sldId id="275" r:id="rId8"/>
    <p:sldId id="280" r:id="rId9"/>
    <p:sldId id="277" r:id="rId10"/>
    <p:sldId id="278" r:id="rId11"/>
    <p:sldId id="274" r:id="rId12"/>
    <p:sldId id="276" r:id="rId13"/>
    <p:sldId id="27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2779B0-E7EB-42D9-8777-8C550F4D45A4}">
          <p14:sldIdLst>
            <p14:sldId id="256"/>
            <p14:sldId id="258"/>
            <p14:sldId id="259"/>
            <p14:sldId id="260"/>
            <p14:sldId id="261"/>
            <p14:sldId id="273"/>
            <p14:sldId id="275"/>
            <p14:sldId id="280"/>
            <p14:sldId id="277"/>
            <p14:sldId id="278"/>
            <p14:sldId id="274"/>
            <p14:sldId id="276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mon H. King" initials="SHK" lastIdx="1" clrIdx="0">
    <p:extLst>
      <p:ext uri="{19B8F6BF-5375-455C-9EA6-DF929625EA0E}">
        <p15:presenceInfo xmlns:p15="http://schemas.microsoft.com/office/powerpoint/2012/main" userId="Simon H. Ki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3843E-031A-413B-8D8D-BFE7B757792D}" type="datetimeFigureOut">
              <a:rPr lang="en-GB" smtClean="0"/>
              <a:t>13/06/2022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5BC352-F4FE-4624-9B88-AA9603F308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918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5BC352-F4FE-4624-9B88-AA9603F3084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161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simes/" TargetMode="External"/><Relationship Id="rId2" Type="http://schemas.openxmlformats.org/officeDocument/2006/relationships/hyperlink" Target="http://stronans.com/blogSHK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kezine.com/2010/01/11/the-weather-cloc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3649211"/>
            <a:ext cx="9910124" cy="1128170"/>
          </a:xfrm>
        </p:spPr>
        <p:txBody>
          <a:bodyPr/>
          <a:lstStyle/>
          <a:p>
            <a:r>
              <a:rPr lang="en-GB" dirty="0"/>
              <a:t>A Weather Clock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5085292"/>
            <a:ext cx="8825658" cy="553508"/>
          </a:xfrm>
        </p:spPr>
        <p:txBody>
          <a:bodyPr/>
          <a:lstStyle/>
          <a:p>
            <a:r>
              <a:rPr lang="en-GB" cap="none" dirty="0"/>
              <a:t>A different type of UI for the display of the weather conditions outside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EFD99F-FFBD-25DF-E439-2F81F8220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776" y="420237"/>
            <a:ext cx="8978576" cy="292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219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dirty="0"/>
              <a:t>I gathered the electronics…	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2749784-00A3-8D4E-B406-5C50F291AB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48" t="23661" r="3256" b="21873"/>
          <a:stretch/>
        </p:blipFill>
        <p:spPr>
          <a:xfrm>
            <a:off x="646111" y="2181349"/>
            <a:ext cx="3224463" cy="33254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1DAA39-1EC0-9BA3-FCC6-7282E80FC0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4" t="22457" r="42" b="20877"/>
          <a:stretch/>
        </p:blipFill>
        <p:spPr>
          <a:xfrm>
            <a:off x="4090737" y="1900988"/>
            <a:ext cx="3814011" cy="3886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7C163D-1FD3-0584-7FEE-917AE3F354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6" t="28947" r="2783" b="25965"/>
          <a:stretch/>
        </p:blipFill>
        <p:spPr>
          <a:xfrm>
            <a:off x="8197578" y="1900988"/>
            <a:ext cx="3706512" cy="309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392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dirty="0"/>
              <a:t>Needless to say, Encapsulation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B645D-80BB-43BE-9BD0-ABB3C4686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91906"/>
            <a:ext cx="8946541" cy="4956494"/>
          </a:xfrm>
        </p:spPr>
        <p:txBody>
          <a:bodyPr>
            <a:normAutofit/>
          </a:bodyPr>
          <a:lstStyle/>
          <a:p>
            <a:endParaRPr lang="en-GB" dirty="0"/>
          </a:p>
          <a:p>
            <a:r>
              <a:rPr lang="en-GB" dirty="0"/>
              <a:t>Encapsulated the </a:t>
            </a:r>
            <a:r>
              <a:rPr lang="en-GB" dirty="0" err="1"/>
              <a:t>getDataFromProvider</a:t>
            </a:r>
            <a:r>
              <a:rPr lang="en-GB" dirty="0"/>
              <a:t> part and made sure that it was configurable in the application file so I could put more data  providers in later.</a:t>
            </a:r>
          </a:p>
          <a:p>
            <a:endParaRPr lang="en-GB" dirty="0"/>
          </a:p>
          <a:p>
            <a:r>
              <a:rPr lang="en-GB" dirty="0"/>
              <a:t>Did the same for the writing of the messages to the Arduinos </a:t>
            </a:r>
          </a:p>
          <a:p>
            <a:endParaRPr lang="en-GB" dirty="0"/>
          </a:p>
          <a:p>
            <a:r>
              <a:rPr lang="en-GB" dirty="0"/>
              <a:t>Even kept the processing of the weather data nicely in one place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0311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B977FC-BEB4-1909-6C2E-B7259AF0D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6396" y="1673598"/>
            <a:ext cx="2656677" cy="47184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66F137-7364-3C19-62B4-2B307EDAB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GB" sz="3900" dirty="0"/>
              <a:t>Eventually started building the clock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AC97E-502A-7593-24CA-30ABED931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1853250"/>
            <a:ext cx="4338409" cy="24203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 had an idea of what I wanted, so I mocked it up with the bits and pieces that I had.</a:t>
            </a:r>
          </a:p>
          <a:p>
            <a:pPr marL="0" indent="0">
              <a:buNone/>
            </a:pPr>
            <a:r>
              <a:rPr lang="en-GB" dirty="0"/>
              <a:t>I had now cut the front face and bought from eBay an old clock facia to put my planned face behind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2A38C2-418E-7413-C6E6-CE97E7499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007" y="1673598"/>
            <a:ext cx="2654113" cy="471842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369EE4-4ED2-1118-931F-EB06FAAF089B}"/>
              </a:ext>
            </a:extLst>
          </p:cNvPr>
          <p:cNvSpPr txBox="1"/>
          <p:nvPr/>
        </p:nvSpPr>
        <p:spPr>
          <a:xfrm>
            <a:off x="648930" y="4800600"/>
            <a:ext cx="40554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 this was the content of the clock face as well, but it is going to look much better than this</a:t>
            </a:r>
          </a:p>
        </p:txBody>
      </p:sp>
    </p:spTree>
    <p:extLst>
      <p:ext uri="{BB962C8B-B14F-4D97-AF65-F5344CB8AC3E}">
        <p14:creationId xmlns:p14="http://schemas.microsoft.com/office/powerpoint/2010/main" val="2337102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sz="3600" dirty="0"/>
              <a:t>A couple of in build pictures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A1EB97-8688-C241-AB20-2EC2C35F86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0800000">
            <a:off x="2318501" y="1477834"/>
            <a:ext cx="2530226" cy="44938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FB95A5-9FDA-7E27-439D-E137C7FB1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36" y="1477834"/>
            <a:ext cx="2530226" cy="449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516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64354"/>
          </a:xfrm>
        </p:spPr>
        <p:txBody>
          <a:bodyPr/>
          <a:lstStyle/>
          <a:p>
            <a:r>
              <a:rPr lang="en-GB" dirty="0"/>
              <a:t>What am I going to talk about?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317072"/>
            <a:ext cx="8946541" cy="4931327"/>
          </a:xfrm>
        </p:spPr>
        <p:txBody>
          <a:bodyPr>
            <a:normAutofit/>
          </a:bodyPr>
          <a:lstStyle/>
          <a:p>
            <a:r>
              <a:rPr lang="en-GB" dirty="0"/>
              <a:t>As part of the Ignite Internet of Things group I like to build electronic devices for displaying data in interesting ways</a:t>
            </a:r>
          </a:p>
          <a:p>
            <a:endParaRPr lang="en-GB" dirty="0"/>
          </a:p>
          <a:p>
            <a:r>
              <a:rPr lang="en-GB" dirty="0"/>
              <a:t>This device takes weather data which can usually be displayed on a phone and displays it on a clock face. </a:t>
            </a:r>
          </a:p>
          <a:p>
            <a:endParaRPr lang="en-GB" dirty="0"/>
          </a:p>
          <a:p>
            <a:r>
              <a:rPr lang="en-GB" dirty="0"/>
              <a:t>I’m going to concentrate on the technical aspects of this build rather than the steampunk build of the clock details as it is not finished.</a:t>
            </a:r>
          </a:p>
          <a:p>
            <a:endParaRPr lang="en-GB" dirty="0"/>
          </a:p>
          <a:p>
            <a:r>
              <a:rPr lang="en-GB" dirty="0"/>
              <a:t>I have been asked for Innovation week to tell people how I did all this so interested people could try building IoT examples with their own ideas.</a:t>
            </a:r>
          </a:p>
        </p:txBody>
      </p:sp>
    </p:spTree>
    <p:extLst>
      <p:ext uri="{BB962C8B-B14F-4D97-AF65-F5344CB8AC3E}">
        <p14:creationId xmlns:p14="http://schemas.microsoft.com/office/powerpoint/2010/main" val="911206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9588"/>
          </a:xfrm>
        </p:spPr>
        <p:txBody>
          <a:bodyPr/>
          <a:lstStyle/>
          <a:p>
            <a:r>
              <a:rPr lang="en-GB" dirty="0"/>
              <a:t>What am I not going to talk about?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202" y="1323322"/>
            <a:ext cx="8946541" cy="497541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 plan to skirt round the issues with building the actual clock body and concentrate on the coding and electronic parts of this build.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If anyone wants to read more details of what issues and unexpected complexity and problems I ran into during the build you will be able to look at my blog at </a:t>
            </a:r>
            <a:r>
              <a:rPr lang="en-GB" dirty="0">
                <a:hlinkClick r:id="rId2"/>
              </a:rPr>
              <a:t>http://stronans.com/blogSHK/</a:t>
            </a:r>
            <a:r>
              <a:rPr lang="en-GB" dirty="0"/>
              <a:t> (though this entry is not published yet, but will be before the end of June).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Those interested in the code, both for the Arduino and the Raspberry Pi it is currently posted at </a:t>
            </a:r>
            <a:r>
              <a:rPr lang="en-GB" dirty="0">
                <a:hlinkClick r:id="rId3"/>
              </a:rPr>
              <a:t>https://github.com/ksimes/</a:t>
            </a:r>
            <a:r>
              <a:rPr lang="en-GB" dirty="0"/>
              <a:t> as a public repo but be aware that it is still a work in progress.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9081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2C742-798C-4DFF-BDD2-C7B2B7212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GB" dirty="0"/>
              <a:t>First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9766F-D96E-4BE9-8310-ECBE7710F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1576874"/>
            <a:ext cx="6381043" cy="467152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There were a few decisions that had to be taken into account.</a:t>
            </a:r>
          </a:p>
          <a:p>
            <a:r>
              <a:rPr lang="en-GB" dirty="0"/>
              <a:t>I had seen on the internet this idea several years ago for a clock face showing the weather state and the temperature. This project was initially a direct steal of that</a:t>
            </a:r>
          </a:p>
          <a:p>
            <a:r>
              <a:rPr lang="en-GB" dirty="0"/>
              <a:t>I was sure that I could put more information in as well as produce a more colourful and interesting face and clock</a:t>
            </a:r>
          </a:p>
          <a:p>
            <a:r>
              <a:rPr lang="en-GB" dirty="0"/>
              <a:t>This originally is from the MAKE website: </a:t>
            </a:r>
            <a:r>
              <a:rPr lang="en-GB" dirty="0">
                <a:hlinkClick r:id="rId3"/>
              </a:rPr>
              <a:t>https://makezine.com/2010/01/11/the-weather-clock/</a:t>
            </a:r>
            <a:r>
              <a:rPr lang="en-GB" dirty="0"/>
              <a:t> from Canada by Sean</a:t>
            </a:r>
          </a:p>
          <a:p>
            <a:r>
              <a:rPr lang="en-GB" dirty="0"/>
              <a:t>I wanted it to be a proper clock for a mantlepiece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15A839-CBFE-6289-8F23-D81D3F6AD1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1542" y="1576874"/>
            <a:ext cx="4441768" cy="35089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9592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dirty="0"/>
              <a:t>Application </a:t>
            </a:r>
            <a:r>
              <a:rPr lang="en-GB"/>
              <a:t>and UI Design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B645D-80BB-43BE-9BD0-ABB3C4686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64104"/>
            <a:ext cx="8946541" cy="4684295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Get some Weather data</a:t>
            </a:r>
          </a:p>
          <a:p>
            <a:endParaRPr lang="en-GB" dirty="0"/>
          </a:p>
          <a:p>
            <a:r>
              <a:rPr lang="en-GB" dirty="0"/>
              <a:t>Translate it into a common format</a:t>
            </a:r>
          </a:p>
          <a:p>
            <a:endParaRPr lang="en-GB" dirty="0"/>
          </a:p>
          <a:p>
            <a:r>
              <a:rPr lang="en-GB" dirty="0"/>
              <a:t>Pick out a set of data that can be displayed on dials</a:t>
            </a:r>
          </a:p>
          <a:p>
            <a:endParaRPr lang="en-GB" dirty="0"/>
          </a:p>
          <a:p>
            <a:r>
              <a:rPr lang="en-GB" dirty="0"/>
              <a:t>Make sure it can be updated hourly</a:t>
            </a:r>
          </a:p>
          <a:p>
            <a:pPr lvl="1"/>
            <a:r>
              <a:rPr lang="en-GB" dirty="0"/>
              <a:t>And in 24, 36 and 72 hours in the future</a:t>
            </a:r>
          </a:p>
          <a:p>
            <a:pPr lvl="1"/>
            <a:r>
              <a:rPr lang="en-GB" dirty="0"/>
              <a:t>So I needed buttons to select the future dates</a:t>
            </a:r>
          </a:p>
          <a:p>
            <a:pPr lvl="1"/>
            <a:r>
              <a:rPr lang="en-GB" dirty="0"/>
              <a:t>And LEDs to show when time frame I was looking at</a:t>
            </a:r>
          </a:p>
          <a:p>
            <a:endParaRPr lang="en-GB" dirty="0"/>
          </a:p>
          <a:p>
            <a:r>
              <a:rPr lang="en-GB" dirty="0"/>
              <a:t>I wanted some sound as well so you knew when it updated</a:t>
            </a:r>
          </a:p>
        </p:txBody>
      </p:sp>
    </p:spTree>
    <p:extLst>
      <p:ext uri="{BB962C8B-B14F-4D97-AF65-F5344CB8AC3E}">
        <p14:creationId xmlns:p14="http://schemas.microsoft.com/office/powerpoint/2010/main" val="141709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dirty="0"/>
              <a:t>So, who’s got the data?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B645D-80BB-43BE-9BD0-ABB3C4686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91906"/>
            <a:ext cx="8946541" cy="4956494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AccuWeather was one option</a:t>
            </a:r>
          </a:p>
          <a:p>
            <a:pPr lvl="1"/>
            <a:r>
              <a:rPr lang="en-GB" dirty="0"/>
              <a:t>Based in US</a:t>
            </a:r>
          </a:p>
          <a:p>
            <a:pPr lvl="1"/>
            <a:r>
              <a:rPr lang="en-GB" dirty="0"/>
              <a:t>Has an API which can be called</a:t>
            </a:r>
          </a:p>
          <a:p>
            <a:pPr lvl="1"/>
            <a:r>
              <a:rPr lang="en-GB" dirty="0"/>
              <a:t>Data was very friendly but may not be accurate for area</a:t>
            </a:r>
          </a:p>
          <a:p>
            <a:pPr lvl="1"/>
            <a:r>
              <a:rPr lang="en-GB" dirty="0"/>
              <a:t>Has a free tier, but has very few calls per day</a:t>
            </a:r>
          </a:p>
          <a:p>
            <a:pPr lvl="1"/>
            <a:r>
              <a:rPr lang="en-GB" dirty="0"/>
              <a:t>City based</a:t>
            </a:r>
          </a:p>
          <a:p>
            <a:endParaRPr lang="en-GB" dirty="0"/>
          </a:p>
          <a:p>
            <a:r>
              <a:rPr lang="en-GB" dirty="0"/>
              <a:t>There is always the </a:t>
            </a:r>
            <a:r>
              <a:rPr lang="en-GB" dirty="0" err="1"/>
              <a:t>MetOffice</a:t>
            </a:r>
            <a:r>
              <a:rPr lang="en-GB" dirty="0"/>
              <a:t>?</a:t>
            </a:r>
          </a:p>
          <a:p>
            <a:pPr lvl="1"/>
            <a:r>
              <a:rPr lang="en-GB" dirty="0"/>
              <a:t>Based in UK</a:t>
            </a:r>
          </a:p>
          <a:p>
            <a:pPr lvl="1"/>
            <a:r>
              <a:rPr lang="en-GB" dirty="0"/>
              <a:t>Has an API which can be called</a:t>
            </a:r>
          </a:p>
          <a:p>
            <a:pPr lvl="1"/>
            <a:r>
              <a:rPr lang="en-GB" dirty="0"/>
              <a:t>Has a free tier, not many calls per day, but for £8 per month it triples that!</a:t>
            </a:r>
          </a:p>
          <a:p>
            <a:pPr lvl="1"/>
            <a:r>
              <a:rPr lang="en-GB" dirty="0"/>
              <a:t>Latitude and longitude based, so closer to my location</a:t>
            </a:r>
          </a:p>
          <a:p>
            <a:pPr lvl="1"/>
            <a:endParaRPr lang="en-GB" dirty="0"/>
          </a:p>
          <a:p>
            <a:r>
              <a:rPr lang="en-GB" dirty="0"/>
              <a:t>My final choice was </a:t>
            </a:r>
            <a:r>
              <a:rPr lang="en-GB" dirty="0" err="1"/>
              <a:t>MetOffice</a:t>
            </a:r>
            <a:r>
              <a:rPr lang="en-GB" dirty="0"/>
              <a:t> data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0696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dirty="0"/>
              <a:t>Coding design decisions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B645D-80BB-43BE-9BD0-ABB3C4686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91906"/>
            <a:ext cx="8946541" cy="4956494"/>
          </a:xfrm>
        </p:spPr>
        <p:txBody>
          <a:bodyPr>
            <a:normAutofit lnSpcReduction="10000"/>
          </a:bodyPr>
          <a:lstStyle/>
          <a:p>
            <a:endParaRPr lang="en-GB" dirty="0"/>
          </a:p>
          <a:p>
            <a:r>
              <a:rPr lang="en-GB" dirty="0"/>
              <a:t>Decided to use the old workhorse of Java</a:t>
            </a:r>
          </a:p>
          <a:p>
            <a:pPr lvl="1"/>
            <a:r>
              <a:rPr lang="en-GB" dirty="0"/>
              <a:t>With Lombok</a:t>
            </a:r>
          </a:p>
          <a:p>
            <a:r>
              <a:rPr lang="en-GB" dirty="0"/>
              <a:t>And of course Spring Framework, Spring Boot starter and </a:t>
            </a:r>
            <a:r>
              <a:rPr lang="en-GB" dirty="0" err="1"/>
              <a:t>WebFlux</a:t>
            </a:r>
            <a:endParaRPr lang="en-GB" dirty="0"/>
          </a:p>
          <a:p>
            <a:r>
              <a:rPr lang="en-GB" dirty="0"/>
              <a:t>I wanted to cache the weather data so I didn’t make too many calls to the data (I hope to use the free tier) – used </a:t>
            </a:r>
            <a:r>
              <a:rPr lang="en-GB" dirty="0" err="1"/>
              <a:t>EHCache</a:t>
            </a:r>
            <a:endParaRPr lang="en-GB" dirty="0"/>
          </a:p>
          <a:p>
            <a:r>
              <a:rPr lang="en-GB" dirty="0"/>
              <a:t>And a favourite library to use with the Raspberry Pi – Pi4J version 2</a:t>
            </a:r>
          </a:p>
          <a:p>
            <a:pPr lvl="1"/>
            <a:r>
              <a:rPr lang="en-GB" dirty="0"/>
              <a:t>Caused problems in itself  </a:t>
            </a:r>
          </a:p>
          <a:p>
            <a:r>
              <a:rPr lang="en-GB" dirty="0"/>
              <a:t>I also wanted to use Arduino Nanos’ to control the servos which would turn the hands to show the weather</a:t>
            </a:r>
          </a:p>
          <a:p>
            <a:pPr lvl="1"/>
            <a:r>
              <a:rPr lang="en-GB" dirty="0"/>
              <a:t>Servos would lead to a limitation for the UI</a:t>
            </a:r>
          </a:p>
          <a:p>
            <a:pPr lvl="1"/>
            <a:r>
              <a:rPr lang="en-GB" dirty="0"/>
              <a:t>As well as a increase on the number of Nanos</a:t>
            </a:r>
          </a:p>
          <a:p>
            <a:r>
              <a:rPr lang="en-GB" dirty="0"/>
              <a:t>So the code for the Nanos would have to be written in C++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6471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dirty="0"/>
              <a:t>What does the work flow look like?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A861387-2877-4DA4-92C5-DB2E505E71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631" y="1779451"/>
            <a:ext cx="9404723" cy="4625831"/>
          </a:xfrm>
        </p:spPr>
      </p:pic>
    </p:spTree>
    <p:extLst>
      <p:ext uri="{BB962C8B-B14F-4D97-AF65-F5344CB8AC3E}">
        <p14:creationId xmlns:p14="http://schemas.microsoft.com/office/powerpoint/2010/main" val="3112478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9CEF-572C-3DBE-6C54-2D3BB4078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4187"/>
          </a:xfrm>
        </p:spPr>
        <p:txBody>
          <a:bodyPr/>
          <a:lstStyle/>
          <a:p>
            <a:r>
              <a:rPr lang="en-GB" sz="2800" dirty="0"/>
              <a:t>I prepared some fantastic design documents…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41D7A0C-85A6-3C41-9267-1CF14EF21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3151" y="1607795"/>
            <a:ext cx="2450279" cy="43518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FF7AD8-094A-7F9C-5018-8605132F8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068354" y="478619"/>
            <a:ext cx="3623169" cy="643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4167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812</Words>
  <Application>Microsoft Office PowerPoint</Application>
  <PresentationFormat>Widescreen</PresentationFormat>
  <Paragraphs>80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Ion</vt:lpstr>
      <vt:lpstr>A Weather Clock</vt:lpstr>
      <vt:lpstr>What am I going to talk about?</vt:lpstr>
      <vt:lpstr>What am I not going to talk about?</vt:lpstr>
      <vt:lpstr>First Decisions</vt:lpstr>
      <vt:lpstr>Application and UI Design</vt:lpstr>
      <vt:lpstr>So, who’s got the data? </vt:lpstr>
      <vt:lpstr>Coding design decisions </vt:lpstr>
      <vt:lpstr>What does the work flow look like?</vt:lpstr>
      <vt:lpstr>I prepared some fantastic design documents…</vt:lpstr>
      <vt:lpstr>I gathered the electronics… </vt:lpstr>
      <vt:lpstr>Needless to say, Encapsulation </vt:lpstr>
      <vt:lpstr>Eventually started building the clock</vt:lpstr>
      <vt:lpstr>A couple of in build pictures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Hydro Model Build</dc:title>
  <dc:creator>Simon King</dc:creator>
  <cp:lastModifiedBy>King, Simon (AWM, GBR)</cp:lastModifiedBy>
  <cp:revision>12</cp:revision>
  <dcterms:created xsi:type="dcterms:W3CDTF">2018-12-13T09:15:54Z</dcterms:created>
  <dcterms:modified xsi:type="dcterms:W3CDTF">2022-06-13T10:29:13Z</dcterms:modified>
</cp:coreProperties>
</file>